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1581" r:id="rId2"/>
    <p:sldId id="1582" r:id="rId3"/>
    <p:sldId id="1630" r:id="rId4"/>
    <p:sldId id="1627" r:id="rId5"/>
    <p:sldId id="1626" r:id="rId6"/>
    <p:sldId id="1583" r:id="rId7"/>
    <p:sldId id="1629" r:id="rId8"/>
    <p:sldId id="1625" r:id="rId9"/>
    <p:sldId id="1592" r:id="rId10"/>
    <p:sldId id="1605" r:id="rId11"/>
    <p:sldId id="1608" r:id="rId12"/>
  </p:sldIdLst>
  <p:sldSz cx="9144000" cy="5143500" type="screen16x9"/>
  <p:notesSz cx="6648450" cy="9774238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Franklin Gothic Medium Cond" pitchFamily="34" charset="0"/>
      <p:regular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03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0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1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1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202" algn="l" defTabSz="91408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2236" algn="l" defTabSz="91408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9280" algn="l" defTabSz="91408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6320" algn="l" defTabSz="91408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22A4DE-C80D-43F1-921A-12DAB1E818EF}">
          <p14:sldIdLst>
            <p14:sldId id="1581"/>
            <p14:sldId id="1582"/>
            <p14:sldId id="1630"/>
            <p14:sldId id="1627"/>
            <p14:sldId id="1626"/>
            <p14:sldId id="1583"/>
            <p14:sldId id="1629"/>
            <p14:sldId id="1625"/>
            <p14:sldId id="1592"/>
            <p14:sldId id="1605"/>
            <p14:sldId id="160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щаева Екатерина Станиславовна" initials="ТЕС" lastIdx="8" clrIdx="0"/>
  <p:cmAuthor id="1" name="Кадочников Дмитрий Петрович" initials="КДП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CED"/>
    <a:srgbClr val="0066CC"/>
    <a:srgbClr val="0099FF"/>
    <a:srgbClr val="CC0000"/>
    <a:srgbClr val="3366CC"/>
    <a:srgbClr val="11559B"/>
    <a:srgbClr val="E9EEF6"/>
    <a:srgbClr val="F1FC8C"/>
    <a:srgbClr val="FCC93A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64" y="-546"/>
      </p:cViewPr>
      <p:guideLst>
        <p:guide orient="horz" pos="2983"/>
        <p:guide orient="horz" pos="598"/>
        <p:guide orient="horz" pos="1736"/>
        <p:guide orient="horz" pos="1187"/>
        <p:guide orient="horz" pos="3239"/>
        <p:guide pos="5531"/>
        <p:guide pos="2877"/>
        <p:guide pos="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3984" y="-96"/>
      </p:cViewPr>
      <p:guideLst>
        <p:guide orient="horz" pos="3079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gina.GUOGMC\Desktop\&#1050;&#1086;&#1085;&#1082;&#1091;&#1088;&#1089;%20&#1083;&#1091;&#1095;&#1096;&#1080;&#1093;%20&#1084;&#1091;&#1085;&#1080;&#1094;&#1080;&#1087;&#1072;&#1083;&#1100;&#1085;&#1099;&#1093;%20&#1087;&#1088;&#1072;&#1082;&#1090;&#1080;&#1082;\&#1057;&#1088;&#1077;&#1076;&#1085;&#1080;&#1081;%20&#1073;&#1072;&#1083;&#1083;%20&#1056;&#1077;&#1079;&#1091;&#1083;&#1100;&#1090;&#1072;&#1090;&#1099;%20&#1045;&#1043;&#106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gina.GUOGMC\Desktop\&#1050;&#1086;&#1085;&#1082;&#1091;&#1088;&#1089;%20&#1083;&#1091;&#1095;&#1096;&#1080;&#1093;%20&#1084;&#1091;&#1085;&#1080;&#1094;&#1080;&#1087;&#1072;&#1083;&#1100;&#1085;&#1099;&#1093;%20&#1087;&#1088;&#1072;&#1082;&#1090;&#1080;&#1082;\&#1057;&#1088;&#1077;&#1076;&#1085;&#1080;&#1081;%20&#1073;&#1072;&#1083;&#1083;%20&#1056;&#1077;&#1079;&#1091;&#1083;&#1100;&#1090;&#1072;&#1090;&#1099;%20&#1045;&#1043;&#106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Средний балл ЕГЭ по </a:t>
            </a:r>
            <a:r>
              <a:rPr lang="ru-RU" sz="1600" dirty="0" smtClean="0"/>
              <a:t>профильной математике</a:t>
            </a:r>
            <a:endParaRPr lang="ru-RU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Лист1!$F$21:$K$21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Лист1!$F$22:$K$22</c:f>
              <c:numCache>
                <c:formatCode>General</c:formatCode>
                <c:ptCount val="6"/>
                <c:pt idx="0">
                  <c:v>49.62</c:v>
                </c:pt>
                <c:pt idx="1">
                  <c:v>44.08</c:v>
                </c:pt>
                <c:pt idx="2">
                  <c:v>47.8</c:v>
                </c:pt>
                <c:pt idx="3">
                  <c:v>53</c:v>
                </c:pt>
                <c:pt idx="4">
                  <c:v>54.9</c:v>
                </c:pt>
                <c:pt idx="5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399488"/>
        <c:axId val="90401024"/>
      </c:barChart>
      <c:catAx>
        <c:axId val="903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0401024"/>
        <c:crosses val="autoZero"/>
        <c:auto val="1"/>
        <c:lblAlgn val="ctr"/>
        <c:lblOffset val="100"/>
        <c:noMultiLvlLbl val="0"/>
      </c:catAx>
      <c:valAx>
        <c:axId val="9040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399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Доля выпускников школ, поступивших на инженерно-технические и естественнонаучные специальности ВУЗов и </a:t>
            </a:r>
            <a:r>
              <a:rPr lang="ru-RU" sz="1600" dirty="0" err="1"/>
              <a:t>ССУЗов</a:t>
            </a:r>
            <a:r>
              <a:rPr lang="ru-RU" sz="1600" dirty="0"/>
              <a:t>,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Лист1!$C$41:$G$41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Лист1!$C$42:$G$42</c:f>
              <c:numCache>
                <c:formatCode>General</c:formatCode>
                <c:ptCount val="5"/>
                <c:pt idx="0">
                  <c:v>23.2</c:v>
                </c:pt>
                <c:pt idx="1">
                  <c:v>26</c:v>
                </c:pt>
                <c:pt idx="2">
                  <c:v>31.7</c:v>
                </c:pt>
                <c:pt idx="3">
                  <c:v>34</c:v>
                </c:pt>
                <c:pt idx="4">
                  <c:v>34.6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2169856"/>
        <c:axId val="82171392"/>
      </c:barChart>
      <c:catAx>
        <c:axId val="821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2171392"/>
        <c:crosses val="autoZero"/>
        <c:auto val="1"/>
        <c:lblAlgn val="ctr"/>
        <c:lblOffset val="100"/>
        <c:noMultiLvlLbl val="0"/>
      </c:catAx>
      <c:valAx>
        <c:axId val="82171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16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1719" cy="489260"/>
          </a:xfrm>
          <a:prstGeom prst="rect">
            <a:avLst/>
          </a:prstGeom>
        </p:spPr>
        <p:txBody>
          <a:bodyPr vert="horz" lIns="89320" tIns="44659" rIns="89320" bIns="4465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178" y="0"/>
            <a:ext cx="2881719" cy="489260"/>
          </a:xfrm>
          <a:prstGeom prst="rect">
            <a:avLst/>
          </a:prstGeom>
        </p:spPr>
        <p:txBody>
          <a:bodyPr vert="horz" lIns="89320" tIns="44659" rIns="89320" bIns="44659" rtlCol="0"/>
          <a:lstStyle>
            <a:lvl1pPr algn="r">
              <a:defRPr sz="1200"/>
            </a:lvl1pPr>
          </a:lstStyle>
          <a:p>
            <a:fld id="{6AB94C66-82EB-4826-BB4A-861B0D98C0BE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283417"/>
            <a:ext cx="2881719" cy="489259"/>
          </a:xfrm>
          <a:prstGeom prst="rect">
            <a:avLst/>
          </a:prstGeom>
        </p:spPr>
        <p:txBody>
          <a:bodyPr vert="horz" lIns="89320" tIns="44659" rIns="89320" bIns="4465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178" y="9283417"/>
            <a:ext cx="2881719" cy="489259"/>
          </a:xfrm>
          <a:prstGeom prst="rect">
            <a:avLst/>
          </a:prstGeom>
        </p:spPr>
        <p:txBody>
          <a:bodyPr vert="horz" lIns="89320" tIns="44659" rIns="89320" bIns="44659" rtlCol="0" anchor="b"/>
          <a:lstStyle>
            <a:lvl1pPr algn="r">
              <a:defRPr sz="1200"/>
            </a:lvl1pPr>
          </a:lstStyle>
          <a:p>
            <a:fld id="{DF41C38B-D379-4C73-A92D-220C99206F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233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2"/>
            <a:ext cx="2881719" cy="4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40" tIns="44670" rIns="89340" bIns="446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178" y="12"/>
            <a:ext cx="2881719" cy="4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40" tIns="44670" rIns="89340" bIns="446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31838"/>
            <a:ext cx="65119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538" y="4643323"/>
            <a:ext cx="5319380" cy="439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40" tIns="44670" rIns="89340" bIns="44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83506"/>
            <a:ext cx="2881719" cy="4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40" tIns="44670" rIns="89340" bIns="446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178" y="9283506"/>
            <a:ext cx="2881719" cy="4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40" tIns="44670" rIns="89340" bIns="446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3CA7939-CAD0-44E3-8947-BD52C2BEB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997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3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0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16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02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1838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939-CAD0-44E3-8947-BD52C2BEB1FD}" type="slidenum">
              <a:rPr lang="ru-RU" smtClean="0"/>
              <a:pPr>
                <a:defRPr/>
              </a:pPr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01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1838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939-CAD0-44E3-8947-BD52C2BEB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1838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939-CAD0-44E3-8947-BD52C2BEB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1838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939-CAD0-44E3-8947-BD52C2BEB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1838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939-CAD0-44E3-8947-BD52C2BEB1F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1838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939-CAD0-44E3-8947-BD52C2BEB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1838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939-CAD0-44E3-8947-BD52C2BEB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1838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939-CAD0-44E3-8947-BD52C2BEB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31838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A7939-CAD0-44E3-8947-BD52C2BEB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01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8"/>
          <p:cNvSpPr txBox="1">
            <a:spLocks/>
          </p:cNvSpPr>
          <p:nvPr/>
        </p:nvSpPr>
        <p:spPr>
          <a:xfrm>
            <a:off x="8652216" y="4900017"/>
            <a:ext cx="437356" cy="214313"/>
          </a:xfrm>
          <a:prstGeom prst="rect">
            <a:avLst/>
          </a:prstGeom>
        </p:spPr>
        <p:txBody>
          <a:bodyPr lIns="91412" tIns="45706" rIns="91412" bIns="4570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D9B9048-0181-4274-B932-1CCDBD077B69}" type="slidenum">
              <a:rPr lang="ru-RU" sz="1600" i="0" smtClean="0">
                <a:solidFill>
                  <a:prstClr val="white"/>
                </a:solidFill>
                <a:latin typeface="Franklin Gothic Medium Cond" pitchFamily="34" charset="0"/>
                <a:cs typeface="Calibri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 i="0" dirty="0">
              <a:solidFill>
                <a:prstClr val="white"/>
              </a:solidFill>
              <a:latin typeface="Franklin Gothic Medium Cond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8" r:id="rId1"/>
    <p:sldLayoutId id="2147485337" r:id="rId2"/>
    <p:sldLayoutId id="214748534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034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085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124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169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649" indent="-358649" algn="l" rtl="0" eaLnBrk="0" fontAlgn="base" hangingPunct="0">
        <a:spcBef>
          <a:spcPct val="40000"/>
        </a:spcBef>
        <a:spcAft>
          <a:spcPct val="20000"/>
        </a:spcAft>
        <a:buBlip>
          <a:blip r:embed="rId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090" indent="-261854" algn="l" rtl="0" eaLnBrk="0" fontAlgn="base" hangingPunct="0">
        <a:spcBef>
          <a:spcPct val="0"/>
        </a:spcBef>
        <a:spcAft>
          <a:spcPct val="20000"/>
        </a:spcAft>
        <a:buBlip>
          <a:blip r:embed="rId7"/>
        </a:buBlip>
        <a:defRPr sz="2400">
          <a:solidFill>
            <a:schemeClr val="tx1"/>
          </a:solidFill>
          <a:latin typeface="+mn-lt"/>
        </a:defRPr>
      </a:lvl2pPr>
      <a:lvl3pPr marL="891867" indent="-268202" algn="l" rtl="0" eaLnBrk="0" fontAlgn="base" hangingPunct="0">
        <a:spcBef>
          <a:spcPct val="0"/>
        </a:spcBef>
        <a:spcAft>
          <a:spcPct val="30000"/>
        </a:spcAft>
        <a:buBlip>
          <a:blip r:embed="rId7"/>
        </a:buBlip>
        <a:defRPr sz="2200">
          <a:solidFill>
            <a:schemeClr val="tx1"/>
          </a:solidFill>
          <a:latin typeface="+mn-lt"/>
        </a:defRPr>
      </a:lvl3pPr>
      <a:lvl4pPr marL="1664702" indent="-22851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2561" indent="-22851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9593" indent="-2285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6625" indent="-2285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3671" indent="-2285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0710" indent="-2285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9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2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0" algn="l" defTabSz="914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mailto:inspektor2@eduzgr.ru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hyperlink" Target="mailto:metodist10@yandex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5146176"/>
            <a:chOff x="0" y="0"/>
            <a:chExt cx="9144000" cy="5146176"/>
          </a:xfrm>
        </p:grpSpPr>
        <p:pic>
          <p:nvPicPr>
            <p:cNvPr id="3091" name="Picture 19" descr="C:\Users\artist.GUOGMC\Desktop\Фон ЭХЗ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4473" y="3248500"/>
              <a:ext cx="429945" cy="394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048" y="4553973"/>
              <a:ext cx="453119" cy="441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2677">
              <a:off x="8785075" y="3197969"/>
              <a:ext cx="209478" cy="209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Picture 13" descr="C:\Users\artist.GUOGMC\Desktop\png-transparent-atom-computer-icons-nuclear-power-nuclear-physics-energy-cdr-electron-chemistr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428" y="3299562"/>
              <a:ext cx="593372" cy="63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C:\Users\artist.GUOGMC\Desktop\png-transparent-knowledge-base-computer-icons-information-technical-support-curhat-hand-information-technology-knowledge-managemen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788" y="4208527"/>
              <a:ext cx="522077" cy="741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Picture 15" descr="C:\Users\artist.GUOGMC\Desktop\png-transparent-knowledge-base-computer-icons-information-technical-supportent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9065">
              <a:off x="7924987" y="3921875"/>
              <a:ext cx="376282" cy="353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3633" y="4165875"/>
              <a:ext cx="540073" cy="419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6545" y="3731632"/>
              <a:ext cx="340427" cy="337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391" y="4536836"/>
              <a:ext cx="554037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32897" y="1481034"/>
            <a:ext cx="5596990" cy="181585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Присуждение стипендии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генерального директора</a:t>
            </a:r>
          </a:p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АО «ПО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«Электрохимический завод»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одаренным школьникам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897" y="3729369"/>
            <a:ext cx="490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Заявитель: Управление образования Администрации ЗАТО г. Зеленогорска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9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71377" y="1052673"/>
            <a:ext cx="5220277" cy="33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57034" algn="l"/>
              </a:tabLst>
            </a:pPr>
            <a:r>
              <a:rPr lang="ru-RU" sz="1400" b="1" dirty="0">
                <a:latin typeface="Calibri" pitchFamily="34" charset="0"/>
                <a:cs typeface="Times New Roman" panose="02020603050405020304" pitchFamily="18" charset="0"/>
              </a:rPr>
              <a:t>Уфимцев Егор Андреевич</a:t>
            </a: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, выпускник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Школы № 161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Томский государственный университет – 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1 курс</a:t>
            </a:r>
          </a:p>
          <a:p>
            <a:pPr>
              <a:tabLst>
                <a:tab pos="457034" algn="l"/>
              </a:tabLst>
            </a:pPr>
            <a:endParaRPr lang="ru-RU" sz="1400" dirty="0"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tabLst>
                <a:tab pos="457034" algn="l"/>
              </a:tabLst>
            </a:pPr>
            <a:r>
              <a:rPr lang="ru-RU" sz="1400" b="1" dirty="0">
                <a:latin typeface="Calibri" pitchFamily="34" charset="0"/>
                <a:cs typeface="Times New Roman" panose="02020603050405020304" pitchFamily="18" charset="0"/>
              </a:rPr>
              <a:t>Колпаков Егор Анатольевич</a:t>
            </a: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, выпускник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Лицея № 174, ЦО «Перспектива»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Санкт-Петербургский политехнический институт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компьютерных наук и технологий.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Направление – информационные системы и технологии – 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2 курс</a:t>
            </a:r>
          </a:p>
          <a:p>
            <a:pPr>
              <a:tabLst>
                <a:tab pos="457034" algn="l"/>
              </a:tabLst>
            </a:pPr>
            <a:endParaRPr lang="ru-RU" sz="1400" dirty="0"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tabLst>
                <a:tab pos="457034" algn="l"/>
              </a:tabLst>
            </a:pPr>
            <a:r>
              <a:rPr lang="ru-RU" sz="1400" b="1" dirty="0">
                <a:latin typeface="Calibri" pitchFamily="34" charset="0"/>
                <a:cs typeface="Times New Roman" panose="02020603050405020304" pitchFamily="18" charset="0"/>
              </a:rPr>
              <a:t>Аверин Иван Викторович</a:t>
            </a: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, выпускник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Лицея № 174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Московский физико-технический институт.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Направление – прикладная математика и физика – 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2 курс</a:t>
            </a:r>
          </a:p>
          <a:p>
            <a:pPr defTabSz="914085" eaLnBrk="0" hangingPunct="0">
              <a:tabLst>
                <a:tab pos="457034" algn="l"/>
              </a:tabLst>
            </a:pPr>
            <a:endParaRPr lang="ru-RU" sz="1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421" y="-33311"/>
            <a:ext cx="9263408" cy="5264072"/>
            <a:chOff x="39328" y="0"/>
            <a:chExt cx="9139246" cy="5264072"/>
          </a:xfrm>
        </p:grpSpPr>
        <p:pic>
          <p:nvPicPr>
            <p:cNvPr id="5122" name="Picture 2" descr="C:\Users\artist.GUOGMC\Desktop\1-1 ааа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8" y="0"/>
              <a:ext cx="9139246" cy="5264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919" y="144162"/>
              <a:ext cx="388506" cy="413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22" y="4640944"/>
              <a:ext cx="453228" cy="42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386" y="4636698"/>
              <a:ext cx="451639" cy="38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218" y="144162"/>
              <a:ext cx="469357" cy="369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068" y="93849"/>
              <a:ext cx="360541" cy="42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048" y="4598579"/>
              <a:ext cx="398463" cy="464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606994"/>
              <a:ext cx="530678" cy="456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938" y="4423265"/>
              <a:ext cx="542925" cy="57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722432" y="3222638"/>
            <a:ext cx="3175819" cy="1446522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Елагин Алексей Иванович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выпускник лицея №174,</a:t>
            </a:r>
          </a:p>
          <a:p>
            <a:r>
              <a:rPr lang="ru-RU" sz="1400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Сибирский Федеральный Университет. Направление - наземные транспортно-технологические комплексы – </a:t>
            </a:r>
          </a:p>
          <a:p>
            <a:r>
              <a:rPr lang="ru-RU" sz="140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2 курс</a:t>
            </a:r>
          </a:p>
        </p:txBody>
      </p:sp>
      <p:pic>
        <p:nvPicPr>
          <p:cNvPr id="2051" name="Picture 3" descr="C:\Users\YAKYBO~1\AppData\Local\Temp\Rar$DIa4944.12025\Елагин_техничнские соревнования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18980" b="2861"/>
          <a:stretch/>
        </p:blipFill>
        <p:spPr bwMode="auto">
          <a:xfrm>
            <a:off x="129044" y="1452751"/>
            <a:ext cx="3229157" cy="3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45693" y="970693"/>
            <a:ext cx="3616311" cy="1877409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Чернацкий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 Евгений Геннадьевич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ru-RU" sz="1400" i="1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выпускник лицея №174,</a:t>
            </a:r>
          </a:p>
          <a:p>
            <a:r>
              <a:rPr lang="ru-RU" sz="1400" i="1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 ЦО «Перспектива»</a:t>
            </a:r>
          </a:p>
          <a:p>
            <a:r>
              <a:rPr lang="ru-RU" sz="1400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Санкт-Петербургский национальный исследовательский университет информационных технологий. Направление – прикладная математики и информатика – 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2 курс</a:t>
            </a:r>
          </a:p>
        </p:txBody>
      </p:sp>
      <p:pic>
        <p:nvPicPr>
          <p:cNvPr id="2052" name="Picture 4" descr="C:\Users\YAKYBO~1\AppData\Local\Temp\Rar$DIa1400.44900\чернацкий 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13" y="1085031"/>
            <a:ext cx="2126241" cy="3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76" y="1065335"/>
            <a:ext cx="190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87702" y="748784"/>
            <a:ext cx="4508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Кадровый резерв АО «ПО ЭХЗ» (примеры)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2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5146176"/>
            <a:chOff x="0" y="0"/>
            <a:chExt cx="9144000" cy="5146176"/>
          </a:xfrm>
        </p:grpSpPr>
        <p:pic>
          <p:nvPicPr>
            <p:cNvPr id="3091" name="Picture 19" descr="C:\Users\artist.GUOGMC\Desktop\Фон ЭХЗ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4473" y="3248500"/>
              <a:ext cx="429945" cy="394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048" y="4553973"/>
              <a:ext cx="453119" cy="441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Picture 13" descr="C:\Users\artist.GUOGMC\Desktop\png-transparent-atom-computer-icons-nuclear-power-nuclear-physics-energy-cdr-electron-chemistr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428" y="3299562"/>
              <a:ext cx="593372" cy="63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C:\Users\artist.GUOGMC\Desktop\png-transparent-knowledge-base-computer-icons-information-technical-support-curhat-hand-information-technology-knowledge-managemen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788" y="4208527"/>
              <a:ext cx="522077" cy="741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Picture 15" descr="C:\Users\artist.GUOGMC\Desktop\png-transparent-knowledge-base-computer-icons-information-technical-supporten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9065">
              <a:off x="7924987" y="3921875"/>
              <a:ext cx="376282" cy="353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3633" y="4165875"/>
              <a:ext cx="540073" cy="419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6545" y="3731632"/>
              <a:ext cx="340427" cy="337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391" y="4536836"/>
              <a:ext cx="554037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2677">
            <a:off x="8785075" y="3197969"/>
            <a:ext cx="209478" cy="20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13816"/>
              </p:ext>
            </p:extLst>
          </p:nvPr>
        </p:nvGraphicFramePr>
        <p:xfrm>
          <a:off x="171451" y="1759866"/>
          <a:ext cx="5524499" cy="2776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3571"/>
                <a:gridCol w="2020928"/>
              </a:tblGrid>
              <a:tr h="1542761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Китаева Ольга Петровна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, заместитель начальника отдела дошкольного, общего и дополнительного образования Управления образования Администрации ЗАТО г. Зеленогорска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18" marR="66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8(39169)3-51-98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dirty="0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inspektor2@eduzgr.ru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18" marR="66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420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Якубович Ирина Владимировна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, методист МКУ «Центр обеспечения деятельности образовательных учреждений»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18" marR="66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8(39169)3-85-48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sng" dirty="0"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metodist10@yandex.ru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18" marR="66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1158828"/>
            <a:ext cx="5468185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57034" algn="l"/>
              </a:tabLst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Ответственные за подготовку заявки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1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1148" y="89944"/>
            <a:ext cx="8544715" cy="4969196"/>
            <a:chOff x="261148" y="93849"/>
            <a:chExt cx="8544715" cy="496919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919" y="144162"/>
              <a:ext cx="388506" cy="413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48" y="4631119"/>
              <a:ext cx="453228" cy="42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386" y="4636698"/>
              <a:ext cx="451639" cy="38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218" y="144162"/>
              <a:ext cx="469357" cy="369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068" y="93849"/>
              <a:ext cx="360541" cy="42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048" y="4598579"/>
              <a:ext cx="398463" cy="464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606994"/>
              <a:ext cx="530678" cy="456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938" y="4423265"/>
              <a:ext cx="542925" cy="57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87762" y="495995"/>
            <a:ext cx="8141888" cy="429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034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Проблемное поле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tabLst>
                <a:tab pos="457034" algn="l"/>
              </a:tabLst>
            </a:pPr>
            <a:endParaRPr lang="ru-RU" sz="900" b="1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Недостаток мер в сфере образования для повышения мотивации детей к освоению предметов естественнонаучного и физико-математического циклов, к научно-техническому </a:t>
            </a:r>
            <a:r>
              <a:rPr lang="ru-RU" dirty="0" smtClean="0"/>
              <a:t>творчеству</a:t>
            </a:r>
            <a:endParaRPr lang="ru-RU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Небольшая доля выпускников школ  выбирает инженерно-технические и естественнонаучные специальности ВУЗов и </a:t>
            </a:r>
            <a:r>
              <a:rPr lang="ru-RU" dirty="0" err="1" smtClean="0"/>
              <a:t>ССУЗов</a:t>
            </a: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Единицы возвращаются работать на предприятия </a:t>
            </a:r>
            <a:r>
              <a:rPr lang="ru-RU" dirty="0" err="1"/>
              <a:t>Госкорпорации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Росатом</a:t>
            </a:r>
            <a:r>
              <a:rPr lang="ru-RU" dirty="0" smtClean="0"/>
              <a:t>», в частности, на АО «ПО «Электрохимический завод»</a:t>
            </a:r>
          </a:p>
          <a:p>
            <a:pPr algn="ctr">
              <a:tabLst>
                <a:tab pos="457034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Цель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выявление и поддержка одаренных школьников, ориентированных на поступление на инженерно-технические </a:t>
            </a:r>
            <a:r>
              <a:rPr lang="ru-RU" dirty="0" smtClean="0"/>
              <a:t>и естественнонаучные специальности </a:t>
            </a:r>
            <a:r>
              <a:rPr lang="ru-RU" dirty="0"/>
              <a:t>ВУЗов и </a:t>
            </a:r>
            <a:r>
              <a:rPr lang="ru-RU" dirty="0" err="1"/>
              <a:t>ССУЗов</a:t>
            </a:r>
            <a:r>
              <a:rPr lang="ru-RU" dirty="0"/>
              <a:t>, востребованных на предприятиях </a:t>
            </a:r>
            <a:r>
              <a:rPr lang="ru-RU" dirty="0" err="1"/>
              <a:t>Госкорпорации</a:t>
            </a:r>
            <a:r>
              <a:rPr lang="ru-RU" dirty="0"/>
              <a:t> «</a:t>
            </a:r>
            <a:r>
              <a:rPr lang="ru-RU" dirty="0" err="1"/>
              <a:t>Росатом</a:t>
            </a:r>
            <a:r>
              <a:rPr lang="ru-RU" dirty="0" smtClean="0"/>
              <a:t>».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914085" eaLnBrk="0" hangingPunct="0">
              <a:tabLst>
                <a:tab pos="457034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3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1148" y="89944"/>
            <a:ext cx="8544715" cy="4969196"/>
            <a:chOff x="261148" y="93849"/>
            <a:chExt cx="8544715" cy="496919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919" y="144162"/>
              <a:ext cx="388506" cy="413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48" y="4631119"/>
              <a:ext cx="453228" cy="42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386" y="4636698"/>
              <a:ext cx="451639" cy="38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218" y="144162"/>
              <a:ext cx="469357" cy="369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068" y="93849"/>
              <a:ext cx="360541" cy="42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048" y="4598579"/>
              <a:ext cx="398463" cy="464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606994"/>
              <a:ext cx="530678" cy="456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938" y="4423265"/>
              <a:ext cx="542925" cy="57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1148" y="838073"/>
            <a:ext cx="8644726" cy="33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Задачи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Повышать </a:t>
            </a:r>
            <a:r>
              <a:rPr lang="ru-RU" dirty="0"/>
              <a:t>мотивацию </a:t>
            </a:r>
            <a:r>
              <a:rPr lang="ru-RU" dirty="0" smtClean="0"/>
              <a:t>учащихся:</a:t>
            </a:r>
          </a:p>
          <a:p>
            <a:pPr marL="742784" lvl="1" indent="-285750">
              <a:buFont typeface="Wingdings" pitchFamily="2" charset="2"/>
              <a:buChar char="q"/>
            </a:pPr>
            <a:r>
              <a:rPr lang="ru-RU" sz="1600" dirty="0" smtClean="0"/>
              <a:t>к </a:t>
            </a:r>
            <a:r>
              <a:rPr lang="ru-RU" sz="1600" dirty="0"/>
              <a:t>изучению на углубленном уровне математики, физики, информатики, биологии, химии, экологии.</a:t>
            </a:r>
          </a:p>
          <a:p>
            <a:pPr marL="742784" lvl="1" indent="-285750">
              <a:buFont typeface="Wingdings" pitchFamily="2" charset="2"/>
              <a:buChar char="q"/>
            </a:pPr>
            <a:r>
              <a:rPr lang="ru-RU" sz="1600" dirty="0" smtClean="0"/>
              <a:t>к </a:t>
            </a:r>
            <a:r>
              <a:rPr lang="ru-RU" sz="1600" dirty="0"/>
              <a:t>участию в олимпиадах, конкурсах, чемпионатах научно-технической и естественнонаучной направленности.</a:t>
            </a:r>
          </a:p>
          <a:p>
            <a:pPr marL="742784" lvl="1" indent="-285750">
              <a:buFont typeface="Wingdings" pitchFamily="2" charset="2"/>
              <a:buChar char="q"/>
            </a:pPr>
            <a:r>
              <a:rPr lang="ru-RU" sz="1600" dirty="0" smtClean="0"/>
              <a:t>к </a:t>
            </a:r>
            <a:r>
              <a:rPr lang="ru-RU" sz="1600" dirty="0"/>
              <a:t>освоению специальностей, востребованных на предприятиях </a:t>
            </a:r>
            <a:r>
              <a:rPr lang="ru-RU" sz="1600" dirty="0" err="1"/>
              <a:t>Госкорпорации</a:t>
            </a:r>
            <a:r>
              <a:rPr lang="ru-RU" sz="1600" dirty="0"/>
              <a:t> «</a:t>
            </a:r>
            <a:r>
              <a:rPr lang="ru-RU" sz="1600" dirty="0" err="1"/>
              <a:t>Росатом</a:t>
            </a:r>
            <a:r>
              <a:rPr lang="ru-RU" sz="1600" dirty="0"/>
              <a:t>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Морально и материально поощрять обучающихся, удостоенных стипендии генерального директора АО «ПО «Электрохимический завод».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Сформировать </a:t>
            </a:r>
            <a:r>
              <a:rPr lang="ru-RU" dirty="0"/>
              <a:t>кадровый </a:t>
            </a:r>
            <a:r>
              <a:rPr lang="ru-RU" dirty="0" smtClean="0"/>
              <a:t>резерв АО «ПО «Электрохимический завод» </a:t>
            </a:r>
            <a:r>
              <a:rPr lang="ru-RU" dirty="0"/>
              <a:t>из числа наиболее одаренных 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8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692914"/>
            <a:ext cx="8534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Идея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/>
              <a:t>Проведение </a:t>
            </a:r>
            <a:r>
              <a:rPr lang="ru-RU" sz="1600" dirty="0"/>
              <a:t>конкурсного отбора на </a:t>
            </a:r>
            <a:r>
              <a:rPr lang="ru-RU" sz="1600" dirty="0" smtClean="0"/>
              <a:t>присуждение стипендии </a:t>
            </a:r>
            <a:r>
              <a:rPr lang="ru-RU" sz="1600" dirty="0"/>
              <a:t>генерального директора АО «ПО </a:t>
            </a:r>
            <a:r>
              <a:rPr lang="ru-RU" sz="1600" dirty="0" smtClean="0"/>
              <a:t>«Электрохимический </a:t>
            </a:r>
            <a:r>
              <a:rPr lang="ru-RU" sz="1600" dirty="0"/>
              <a:t>завод».</a:t>
            </a:r>
          </a:p>
          <a:p>
            <a:r>
              <a:rPr lang="ru-RU" sz="1600" u="sng" dirty="0"/>
              <a:t>Критерии отбора: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отличная учеба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достижения </a:t>
            </a:r>
            <a:r>
              <a:rPr lang="ru-RU" sz="1600" dirty="0"/>
              <a:t>в конкурсных </a:t>
            </a:r>
            <a:r>
              <a:rPr lang="ru-RU" sz="1600" dirty="0" smtClean="0"/>
              <a:t>мероприятиях научно-технической и естественнонаучной направленности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участие </a:t>
            </a:r>
            <a:r>
              <a:rPr lang="ru-RU" sz="1600" dirty="0"/>
              <a:t>в </a:t>
            </a:r>
            <a:r>
              <a:rPr lang="ru-RU" sz="1600" dirty="0" err="1"/>
              <a:t>профориентационных</a:t>
            </a:r>
            <a:r>
              <a:rPr lang="ru-RU" sz="1600" dirty="0"/>
              <a:t> мероприятиях, проводимых совместно с АО «ПО </a:t>
            </a:r>
            <a:r>
              <a:rPr lang="ru-RU" sz="1600" dirty="0" smtClean="0"/>
              <a:t>«Электрохимический </a:t>
            </a:r>
            <a:r>
              <a:rPr lang="ru-RU" sz="1600" dirty="0"/>
              <a:t>завод»  </a:t>
            </a:r>
            <a:endParaRPr lang="ru-RU" sz="1600" dirty="0" smtClean="0"/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Ключевые ресурсы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Личные </a:t>
            </a:r>
            <a:r>
              <a:rPr lang="ru-RU" sz="1600" dirty="0"/>
              <a:t>средства генерального директора АО «ПО «Электрохимический завод».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Кадровый </a:t>
            </a:r>
            <a:r>
              <a:rPr lang="ru-RU" sz="1600" dirty="0"/>
              <a:t>потенциал Управления образования, муниципальных образовательных учреждений и партнеров.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7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88007" y="738451"/>
            <a:ext cx="8391524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034" algn="l"/>
              </a:tabLst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Алгоритм конкурсного отбора претендентов</a:t>
            </a:r>
            <a:endParaRPr lang="ru-RU" sz="900" b="1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45,986,878 человек, фотографии, рисунки, изображения, фотографии, без роял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45,986,878 человек, фотографии, рисунки, изображения, фотографии, без роял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0375" y="1247775"/>
            <a:ext cx="1015663" cy="319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Запуск заявочной кампании, информирование учащихся, родителей, педагогов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695450" y="2552700"/>
            <a:ext cx="61912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68743" y="1323975"/>
            <a:ext cx="461665" cy="319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Прием ходатайств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419475" y="2624137"/>
            <a:ext cx="61912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452937" y="1323974"/>
            <a:ext cx="461665" cy="319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Работа конкурсной комиссии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5343525" y="2624137"/>
            <a:ext cx="61912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255692" y="1395412"/>
            <a:ext cx="738664" cy="319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Подготовка к церемонии награждения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7210424" y="2624137"/>
            <a:ext cx="61912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046392" y="1395411"/>
            <a:ext cx="738664" cy="319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Проведение церемонии награждения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7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3824" y="674986"/>
            <a:ext cx="8430203" cy="392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57034" algn="l"/>
              </a:tabLst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    Критерии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оценки: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tabLst>
                <a:tab pos="457034" algn="l"/>
              </a:tabLst>
            </a:pPr>
            <a:endParaRPr lang="ru-RU" sz="700" b="1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285652" indent="-285652" eaLnBrk="0" hangingPunct="0">
              <a:buFont typeface="Wingdings" pitchFamily="2" charset="2"/>
              <a:buChar char="§"/>
              <a:tabLst>
                <a:tab pos="457034" algn="l"/>
              </a:tabLst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наличие оценок «отлично» и «хорошо» по итогам четверти, полугодия, </a:t>
            </a:r>
          </a:p>
          <a:p>
            <a:pPr eaLnBrk="0" hangingPunct="0">
              <a:tabLst>
                <a:tab pos="457034" algn="l"/>
              </a:tabLst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года;</a:t>
            </a:r>
          </a:p>
          <a:p>
            <a:pPr marL="285652" indent="-285652" eaLnBrk="0" hangingPunct="0">
              <a:buFont typeface="Wingdings" pitchFamily="2" charset="2"/>
              <a:buChar char="§"/>
              <a:tabLst>
                <a:tab pos="457034" algn="l"/>
              </a:tabLst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 области естественных наук – по биологии, химии, экологии; </a:t>
            </a:r>
          </a:p>
          <a:p>
            <a:pPr marL="285652" indent="-285652" eaLnBrk="0" hangingPunct="0">
              <a:buFont typeface="Wingdings" pitchFamily="2" charset="2"/>
              <a:buChar char="§"/>
              <a:tabLst>
                <a:tab pos="457034" algn="l"/>
              </a:tabLst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 области физико-математических наук и в области технического </a:t>
            </a:r>
          </a:p>
          <a:p>
            <a:pPr eaLnBrk="0" hangingPunct="0">
              <a:tabLst>
                <a:tab pos="457034" algn="l"/>
              </a:tabLst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творчества - физике, математике, информатике;</a:t>
            </a:r>
          </a:p>
          <a:p>
            <a:pPr marL="285652" indent="-285652" eaLnBrk="0" hangingPunct="0">
              <a:buFont typeface="Wingdings" pitchFamily="2" charset="2"/>
              <a:buChar char="§"/>
              <a:tabLst>
                <a:tab pos="457034" algn="l"/>
              </a:tabLst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наличие побед и (или) призовых мест в городских, региональных, российских, международных конкурсных мероприятиях в области естественных, физико-математических наук и технического творчества;</a:t>
            </a:r>
          </a:p>
          <a:p>
            <a:pPr marL="285652" indent="-285652" eaLnBrk="0" hangingPunct="0">
              <a:buFont typeface="Wingdings" pitchFamily="2" charset="2"/>
              <a:buChar char="§"/>
              <a:tabLst>
                <a:tab pos="457034" algn="l"/>
              </a:tabLst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активное участие в </a:t>
            </a:r>
            <a:r>
              <a:rPr lang="ru-RU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профориентационных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социально-значимых </a:t>
            </a: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мероприятиях.</a:t>
            </a:r>
          </a:p>
          <a:p>
            <a:pPr defTabSz="914085" eaLnBrk="0" hangingPunct="0">
              <a:tabLst>
                <a:tab pos="457034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37124"/>
              </p:ext>
            </p:extLst>
          </p:nvPr>
        </p:nvGraphicFramePr>
        <p:xfrm>
          <a:off x="219075" y="1047749"/>
          <a:ext cx="8382001" cy="3933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3375"/>
                <a:gridCol w="2047875"/>
                <a:gridCol w="2190751"/>
              </a:tblGrid>
              <a:tr h="121749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Показатель, единица измерения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Значение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за последний год реализации практики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за весь период реализации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7798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Количество учащихся 8-10 классов, удостоенных стипендии генерального директора АО «ПО «Электрохимический завод», чел.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7798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Количество выпускников из числа стипендиатов, включенных в кадровый резерв АО «ПО «Электрохимический завод», чел.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1195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Количество учащихся 5-11 классов, вовлеченных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профориентационную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работу, направленную на освоение инженерно-технических и естественнонаучных специальностей, востребованных на предприятиях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Госкорпорации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Росатом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», чел.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1050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Более 6000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079" marR="25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28064" y="605909"/>
            <a:ext cx="2525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Результаты практики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1149" y="794660"/>
            <a:ext cx="8692352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57034" algn="l"/>
              </a:tabLst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Показатели социально-экономического развития города</a:t>
            </a:r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305122"/>
              </p:ext>
            </p:extLst>
          </p:nvPr>
        </p:nvGraphicFramePr>
        <p:xfrm>
          <a:off x="48823" y="14192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39306"/>
              </p:ext>
            </p:extLst>
          </p:nvPr>
        </p:nvGraphicFramePr>
        <p:xfrm>
          <a:off x="4546206" y="1342021"/>
          <a:ext cx="4502544" cy="336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86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871436" y="729509"/>
            <a:ext cx="4320218" cy="39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57034" algn="l"/>
              </a:tabLst>
            </a:pPr>
            <a:r>
              <a:rPr lang="ru-RU" sz="1400" b="1" dirty="0">
                <a:latin typeface="Calibri" pitchFamily="34" charset="0"/>
                <a:cs typeface="Times New Roman" panose="02020603050405020304" pitchFamily="18" charset="0"/>
              </a:rPr>
              <a:t>Уфимцев Егор Андреевич</a:t>
            </a: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, выпускник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Школы № 161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Томский государственный </a:t>
            </a:r>
            <a:r>
              <a:rPr lang="ru-RU" sz="1400" dirty="0" smtClean="0">
                <a:latin typeface="Calibri" pitchFamily="34" charset="0"/>
                <a:cs typeface="Times New Roman" panose="02020603050405020304" pitchFamily="18" charset="0"/>
              </a:rPr>
              <a:t>университет.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Направление – 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cs typeface="Times New Roman" panose="02020603050405020304" pitchFamily="18" charset="0"/>
              </a:rPr>
              <a:t>биология </a:t>
            </a:r>
            <a:r>
              <a:rPr lang="ru-RU" sz="1400" dirty="0" smtClean="0">
                <a:latin typeface="Calibri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1 курс</a:t>
            </a:r>
          </a:p>
          <a:p>
            <a:pPr>
              <a:tabLst>
                <a:tab pos="457034" algn="l"/>
              </a:tabLst>
            </a:pPr>
            <a:endParaRPr lang="ru-RU" sz="1400" dirty="0"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tabLst>
                <a:tab pos="457034" algn="l"/>
              </a:tabLst>
            </a:pPr>
            <a:r>
              <a:rPr lang="ru-RU" sz="1400" b="1" dirty="0">
                <a:latin typeface="Calibri" pitchFamily="34" charset="0"/>
                <a:cs typeface="Times New Roman" panose="02020603050405020304" pitchFamily="18" charset="0"/>
              </a:rPr>
              <a:t>Колпаков Егор Анатольевич</a:t>
            </a: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, выпускник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Лицея № 174, ЦО «Перспектива»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Санкт-Петербургский политехнический институт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компьютерных наук и технологий.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Направление – информационные системы и технологии – 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2 курс</a:t>
            </a:r>
          </a:p>
          <a:p>
            <a:pPr>
              <a:tabLst>
                <a:tab pos="457034" algn="l"/>
              </a:tabLst>
            </a:pPr>
            <a:endParaRPr lang="ru-RU" sz="1400" dirty="0"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tabLst>
                <a:tab pos="457034" algn="l"/>
              </a:tabLst>
            </a:pPr>
            <a:r>
              <a:rPr lang="ru-RU" sz="1400" b="1" dirty="0">
                <a:latin typeface="Calibri" pitchFamily="34" charset="0"/>
                <a:cs typeface="Times New Roman" panose="02020603050405020304" pitchFamily="18" charset="0"/>
              </a:rPr>
              <a:t>Аверин Иван Викторович</a:t>
            </a: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, выпускник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Лицея № 174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Московский физико-технический институт. </a:t>
            </a:r>
          </a:p>
          <a:p>
            <a:pPr>
              <a:tabLst>
                <a:tab pos="457034" algn="l"/>
              </a:tabLst>
            </a:pP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Направление – прикладная математика и физика – 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2 курс</a:t>
            </a:r>
          </a:p>
          <a:p>
            <a:pPr defTabSz="914085" eaLnBrk="0" hangingPunct="0">
              <a:tabLst>
                <a:tab pos="457034" algn="l"/>
              </a:tabLst>
            </a:pPr>
            <a:endParaRPr lang="ru-RU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6006" r="4617" b="7927"/>
          <a:stretch/>
        </p:blipFill>
        <p:spPr bwMode="auto">
          <a:xfrm>
            <a:off x="215136" y="1208822"/>
            <a:ext cx="4295428" cy="299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-140002" b="2386"/>
          <a:stretch/>
        </p:blipFill>
        <p:spPr bwMode="auto">
          <a:xfrm>
            <a:off x="4825717" y="1202066"/>
            <a:ext cx="45719" cy="30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136" y="745093"/>
            <a:ext cx="4861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Кадровый резерв АО «ПО ЭХЗ»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(примеры)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0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P development A.D.">
  <a:themeElements>
    <a:clrScheme name="REY">
      <a:dk1>
        <a:sysClr val="windowText" lastClr="000000"/>
      </a:dk1>
      <a:lt1>
        <a:sysClr val="window" lastClr="FFFFFF"/>
      </a:lt1>
      <a:dk2>
        <a:srgbClr val="11559B"/>
      </a:dk2>
      <a:lt2>
        <a:srgbClr val="F2F2F2"/>
      </a:lt2>
      <a:accent1>
        <a:srgbClr val="4292CF"/>
      </a:accent1>
      <a:accent2>
        <a:srgbClr val="CD032E"/>
      </a:accent2>
      <a:accent3>
        <a:srgbClr val="7A7A7A"/>
      </a:accent3>
      <a:accent4>
        <a:srgbClr val="37A8BF"/>
      </a:accent4>
      <a:accent5>
        <a:srgbClr val="9B78B0"/>
      </a:accent5>
      <a:accent6>
        <a:srgbClr val="FCCE4E"/>
      </a:accent6>
      <a:hlink>
        <a:srgbClr val="0000FF"/>
      </a:hlink>
      <a:folHlink>
        <a:srgbClr val="800080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67809</TotalTime>
  <Words>735</Words>
  <Application>Microsoft Office PowerPoint</Application>
  <PresentationFormat>Экран (16:9)</PresentationFormat>
  <Paragraphs>114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Medium Cond</vt:lpstr>
      <vt:lpstr>Times New Roman</vt:lpstr>
      <vt:lpstr>Wingdings</vt:lpstr>
      <vt:lpstr>ECP development A.D.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«ПО ЭХЗ»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ИГО 2014 ОАО «ПО ЭХЗ»</dc:title>
  <dc:creator>Дмитриев А.Н. (9-49-01)</dc:creator>
  <cp:lastModifiedBy>Елгина Наталия Юрьевна</cp:lastModifiedBy>
  <cp:revision>7214</cp:revision>
  <cp:lastPrinted>2016-03-01T02:25:04Z</cp:lastPrinted>
  <dcterms:created xsi:type="dcterms:W3CDTF">2009-10-20T12:45:36Z</dcterms:created>
  <dcterms:modified xsi:type="dcterms:W3CDTF">2021-07-15T10:26:14Z</dcterms:modified>
</cp:coreProperties>
</file>